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93" r:id="rId6"/>
    <p:sldId id="294" r:id="rId7"/>
    <p:sldId id="258" r:id="rId8"/>
    <p:sldId id="259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333D80-D470-E0E3-90CB-5AA50F6AF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E83C534-E622-9BAC-3305-FB07B8F38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29C8965-4072-85B5-D173-42472E599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7781306-C456-F89F-5411-BD51ED876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EFCEE8D-11DA-296D-51E4-70A8C4E09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18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9DB80AE-6CF8-A69E-D609-E2580A202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3437D73-3395-E9A0-64BC-E7BB1AE47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44A995C-C3B4-0338-D4F6-F44E0241B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2EA20EA-044A-55F6-DBAC-0BCFD4706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AE946B4-741F-9363-699A-13E10E17F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556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907EA036-21C6-A0AA-2AF0-FC9D5BB44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AF2BCE0-F15B-F805-33BB-DA1A214E9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3C55B0B-2752-1046-74CD-6C5FB8F8E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4AFB381-F139-1AD8-1F0F-606565F9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13E3AC2-8166-6E01-5D65-BAED0DAB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946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BE95E6-F6DC-0D3F-4B71-102E14F6D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DA84BE7-AEC7-0A37-385F-9A0247EA3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415D0FE-6E5B-44FB-DE8C-CD19CA6A8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1FC4155-32AC-33BF-5675-D645BD72A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31A38FB-5C09-99E4-52C8-D59F365B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897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1450C8D-3274-FF1B-2F6D-2FF9B56F2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57FA2C0-1F0E-34B1-D902-C2F4452AC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EC30C72-6BA6-4BA0-8E58-218654ECA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D37C16F-6258-CEA9-CBE6-CC8AA52EE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DB785F6-145C-7818-B3F1-7F923E1ED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9802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BFD8335-D114-8EA2-905D-9D467A59C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9CE4407-77D6-D511-AD15-AE70FF51A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7E9BB41-FEAB-4A1D-EC84-65AAD1561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AD0973C-81D7-83A8-CCB4-067C4490F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E5FF7FA-5AAC-12AF-7B9C-DCD5924F7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B4CFC2E-2842-48ED-9545-088B1AE36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154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A268DA-981D-A614-FF53-0764D0CE6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EE3AA39-E991-E9FF-C3DC-564028A8F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D261742-AB6D-D59E-FDA2-2E854AB4C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B84F3DE-3437-2A98-FAB4-A9F80FE31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07A3036E-A6A8-324C-9BE5-0E9808B2B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DD45914-38D2-8717-FDC0-98BCAEAAE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72872EBB-E551-4DC8-66BA-E67ECB459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1A0C651-66CF-4F1B-3489-A378C0E51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3128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4EC659-5F11-0018-B2D6-7CD530450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42B6940-CDA3-51C3-CD50-8E907527D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6832F94-FD0A-E37F-0BA8-BA12F0E7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93BF2518-728E-3530-0F7F-CDF82F99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9739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D089802-3A20-A5C8-CDC5-A87F95AC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516DAA1-1071-7379-BEE7-4E7A492E4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D245222-A39B-F710-F0F3-F47555C6F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113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E36FA7-003E-2266-5519-6877DE829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EDA5455-10B1-B27A-E890-0E077F5D9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72DC232-0E12-09F1-E98A-92BA3148C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F02E30F-C570-F2C2-1508-8110649E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2BCC12A-508C-D24C-F7DF-8B78FE0A9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A86554E-0F17-FC7A-82FF-4FB7417DC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8095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A41574E-F05F-E1F2-5D1F-40B3BFE42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277B0BC-EB30-B197-2600-A1491570C1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7CFA1AC-B9C7-06C3-12E2-E88648197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993EAF6-8A08-A78E-7059-7CCE7CA7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0AF150E-3575-C4DB-7763-515887148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9F566D6-9C63-A4CF-D026-8D16E51D2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2504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E281A84-24E4-A29B-6E3C-76D8D4C1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4EE092A-6F3B-369F-0052-1FCE20410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8494DC5-E8D2-BAA3-C5A2-ADAC982FE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85CF9-1A0E-47B6-BEB0-36301CF7687D}" type="datetimeFigureOut">
              <a:rPr lang="hu-HU" smtClean="0"/>
              <a:t>2025. 03. 24.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872651E-4316-38BB-0A5C-F608D208B7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44A030A-E984-4481-6B7F-E7356AA3E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F5757-8F62-43A2-B4F5-1AB7CBD2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977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909F74-3C0D-4CC6-F290-7446811DCB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Myopia</a:t>
            </a:r>
            <a:r>
              <a:rPr lang="hu-HU" dirty="0"/>
              <a:t> kontroll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3FD7C41-E249-BB68-0587-369CC10D75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3171" y="4507012"/>
            <a:ext cx="9144000" cy="1655762"/>
          </a:xfrm>
        </p:spPr>
        <p:txBody>
          <a:bodyPr>
            <a:normAutofit/>
          </a:bodyPr>
          <a:lstStyle/>
          <a:p>
            <a:r>
              <a:rPr lang="hu-HU" sz="1600" dirty="0"/>
              <a:t>Dr. Tóth Ágnes Anita</a:t>
            </a:r>
          </a:p>
          <a:p>
            <a:r>
              <a:rPr lang="hu-HU" sz="1600" dirty="0"/>
              <a:t>2025.03.22.</a:t>
            </a:r>
          </a:p>
        </p:txBody>
      </p:sp>
    </p:spTree>
    <p:extLst>
      <p:ext uri="{BB962C8B-B14F-4D97-AF65-F5344CB8AC3E}">
        <p14:creationId xmlns:p14="http://schemas.microsoft.com/office/powerpoint/2010/main" val="168787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99B132-6ECC-8BA1-A635-E188CEE40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/>
              <a:t>Myopia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B381DE5-832E-1BC3-9B61-5C5D8DA2F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rövidlátás (</a:t>
            </a:r>
            <a:r>
              <a:rPr lang="hu-HU" dirty="0" err="1"/>
              <a:t>myopia</a:t>
            </a:r>
            <a:r>
              <a:rPr lang="hu-HU" dirty="0"/>
              <a:t>) egy olyan látásprobléma, amikor az érintett személy </a:t>
            </a:r>
            <a:r>
              <a:rPr lang="hu-HU" dirty="0" err="1"/>
              <a:t>közelre</a:t>
            </a:r>
            <a:r>
              <a:rPr lang="hu-HU" dirty="0"/>
              <a:t> jól lát, de távolra homályosan. </a:t>
            </a:r>
          </a:p>
          <a:p>
            <a:endParaRPr lang="hu-HU" dirty="0"/>
          </a:p>
          <a:p>
            <a:r>
              <a:rPr lang="hu-HU" dirty="0"/>
              <a:t>A szem fénytörése nem megfelelő, és a fény nem a retina (a szem hátsó részén található fényérzékeny réteg) közepén </a:t>
            </a:r>
            <a:r>
              <a:rPr lang="hu-HU" dirty="0" err="1"/>
              <a:t>fókuszálódik</a:t>
            </a:r>
            <a:r>
              <a:rPr lang="hu-HU" dirty="0"/>
              <a:t>, hanem előtte. Ennek következményeként a távoli tárgyak nem látszanak élesnek.</a:t>
            </a:r>
          </a:p>
        </p:txBody>
      </p:sp>
    </p:spTree>
    <p:extLst>
      <p:ext uri="{BB962C8B-B14F-4D97-AF65-F5344CB8AC3E}">
        <p14:creationId xmlns:p14="http://schemas.microsoft.com/office/powerpoint/2010/main" val="1824161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0878D12F-7929-98E3-07CC-A5C859E95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2641" y="0"/>
            <a:ext cx="51467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90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9C2F7F0-DB26-0FE0-4D8C-40409AD11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Hogyan változik a </a:t>
            </a:r>
            <a:r>
              <a:rPr lang="hu-HU" b="1" dirty="0" err="1"/>
              <a:t>myopia</a:t>
            </a:r>
            <a:r>
              <a:rPr lang="hu-HU" b="1" dirty="0"/>
              <a:t> a gyermekkor során?</a:t>
            </a:r>
            <a:br>
              <a:rPr lang="hu-HU" b="1" dirty="0"/>
            </a:br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08130AEC-4162-81F7-D8D6-759EE88ACEC6}"/>
              </a:ext>
            </a:extLst>
          </p:cNvPr>
          <p:cNvSpPr txBox="1"/>
          <p:nvPr/>
        </p:nvSpPr>
        <p:spPr>
          <a:xfrm>
            <a:off x="67558" y="1528125"/>
            <a:ext cx="11717517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hu-HU" b="1" dirty="0"/>
              <a:t>Kezdeti fejlődés: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 rövidlátás gyakran már </a:t>
            </a:r>
            <a:r>
              <a:rPr lang="hu-HU" b="1" dirty="0"/>
              <a:t>korai életkorban</a:t>
            </a:r>
            <a:r>
              <a:rPr lang="hu-HU" dirty="0"/>
              <a:t> (3-6 éves kor) is megjelenhet, de a legtöbb esetben a probléma később, általában az iskolás korban (6-8 éves kor körül) válik észlelhetővé. Ilyenkor a gyermekek nehezen látják tisztán a távoli dolgokat, például az iskolai táblát.</a:t>
            </a:r>
          </a:p>
          <a:p>
            <a:pPr>
              <a:buFont typeface="+mj-lt"/>
              <a:buAutoNum type="arabicPeriod"/>
            </a:pPr>
            <a:r>
              <a:rPr lang="hu-HU" b="1" dirty="0"/>
              <a:t>A szem növekedése és a rövidlátás fokozódása: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 gyermekek szemgolyója </a:t>
            </a:r>
            <a:r>
              <a:rPr lang="hu-HU" b="1" dirty="0"/>
              <a:t>folyamatosan nő</a:t>
            </a:r>
            <a:r>
              <a:rPr lang="hu-HU" dirty="0"/>
              <a:t> a növekedésük során, és a szem fénytörése változhat. A </a:t>
            </a:r>
            <a:r>
              <a:rPr lang="hu-HU" dirty="0" err="1"/>
              <a:t>myopia</a:t>
            </a:r>
            <a:r>
              <a:rPr lang="hu-HU" dirty="0"/>
              <a:t> sok esetben a gyermek növekedésével egyidejűleg </a:t>
            </a:r>
            <a:r>
              <a:rPr lang="hu-HU" b="1" dirty="0"/>
              <a:t>rosszabbodhat</a:t>
            </a:r>
            <a:r>
              <a:rPr lang="hu-HU" dirty="0"/>
              <a:t>. Az iskolás évek alatt (kb. 6-18 éves korig) gyakori, hogy a </a:t>
            </a:r>
            <a:r>
              <a:rPr lang="hu-HU" dirty="0" err="1"/>
              <a:t>myopia</a:t>
            </a:r>
            <a:r>
              <a:rPr lang="hu-HU" dirty="0"/>
              <a:t> fokozódik.</a:t>
            </a:r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Ebben az időszakban a szemgolyó egyre hosszabbá válik, ami miatt a fény a retina előtt </a:t>
            </a:r>
            <a:r>
              <a:rPr lang="hu-HU" dirty="0" err="1"/>
              <a:t>fókuszálódik</a:t>
            </a:r>
            <a:r>
              <a:rPr lang="hu-HU" dirty="0"/>
              <a:t>, és a látás romlik.</a:t>
            </a:r>
          </a:p>
          <a:p>
            <a:pPr>
              <a:buFont typeface="+mj-lt"/>
              <a:buAutoNum type="arabicPeriod"/>
            </a:pPr>
            <a:r>
              <a:rPr lang="hu-HU" b="1" dirty="0"/>
              <a:t>Stabilizálódás: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 </a:t>
            </a:r>
            <a:r>
              <a:rPr lang="hu-HU" dirty="0" err="1"/>
              <a:t>myopia</a:t>
            </a:r>
            <a:r>
              <a:rPr lang="hu-HU" dirty="0"/>
              <a:t> fokozódása gyakran lassul vagy megáll, amikor a szemgolyó eléri a végleges méretét, ami </a:t>
            </a:r>
            <a:r>
              <a:rPr lang="hu-HU" b="1" dirty="0"/>
              <a:t>18-20 éves korban</a:t>
            </a:r>
            <a:r>
              <a:rPr lang="hu-HU" dirty="0"/>
              <a:t> történik. A szem fénytörése stabilizálódik, és a </a:t>
            </a:r>
            <a:r>
              <a:rPr lang="hu-HU" dirty="0" err="1"/>
              <a:t>myopia</a:t>
            </a:r>
            <a:r>
              <a:rPr lang="hu-HU" dirty="0"/>
              <a:t> gyakran megáll ezen a szinten.</a:t>
            </a:r>
          </a:p>
          <a:p>
            <a:pPr>
              <a:buFont typeface="+mj-lt"/>
              <a:buAutoNum type="arabicPeriod"/>
            </a:pPr>
            <a:r>
              <a:rPr lang="hu-HU" b="1" dirty="0"/>
              <a:t>Idősebb korban: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Ha a </a:t>
            </a:r>
            <a:r>
              <a:rPr lang="hu-HU" dirty="0" err="1"/>
              <a:t>myopia</a:t>
            </a:r>
            <a:r>
              <a:rPr lang="hu-HU" dirty="0"/>
              <a:t> már stabilizálódott, a látás javulása nem várható. Azonban a </a:t>
            </a:r>
            <a:r>
              <a:rPr lang="hu-HU" dirty="0" err="1"/>
              <a:t>myopiás</a:t>
            </a:r>
            <a:r>
              <a:rPr lang="hu-HU" dirty="0"/>
              <a:t> embereknél később is fennállhatnak más szemproblémák, például a retina elváltozásai, vagy megnövekedhet a kockázat a szürkehályog kialakulására.</a:t>
            </a:r>
          </a:p>
        </p:txBody>
      </p:sp>
    </p:spTree>
    <p:extLst>
      <p:ext uri="{BB962C8B-B14F-4D97-AF65-F5344CB8AC3E}">
        <p14:creationId xmlns:p14="http://schemas.microsoft.com/office/powerpoint/2010/main" val="1734748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15544D-1764-52AA-57E2-093ACBA28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95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Hogyan befolyásolja a telefonhasználat a </a:t>
            </a:r>
            <a:r>
              <a:rPr lang="hu-HU" b="1" dirty="0" err="1"/>
              <a:t>myopiát</a:t>
            </a:r>
            <a:r>
              <a:rPr lang="hu-HU" b="1" dirty="0"/>
              <a:t>?</a:t>
            </a:r>
            <a:br>
              <a:rPr lang="hu-HU" b="1" dirty="0"/>
            </a:br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18E09155-16BF-FACC-9219-577FCED52327}"/>
              </a:ext>
            </a:extLst>
          </p:cNvPr>
          <p:cNvSpPr txBox="1"/>
          <p:nvPr/>
        </p:nvSpPr>
        <p:spPr>
          <a:xfrm>
            <a:off x="245096" y="933254"/>
            <a:ext cx="11283885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hu-HU" b="1" dirty="0" err="1"/>
              <a:t>Közelre</a:t>
            </a:r>
            <a:r>
              <a:rPr lang="hu-HU" b="1" dirty="0"/>
              <a:t> való fókuszálás: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 telefonhasználat során a szemek folyamatosan </a:t>
            </a:r>
            <a:r>
              <a:rPr lang="hu-HU" b="1" dirty="0" err="1"/>
              <a:t>közelre</a:t>
            </a:r>
            <a:r>
              <a:rPr lang="hu-HU" b="1" dirty="0"/>
              <a:t> fókuszálnak</a:t>
            </a:r>
            <a:r>
              <a:rPr lang="hu-HU" dirty="0"/>
              <a:t> (például a képernyőn lévő szövegre vagy képekre), és mivel a szemek folyamatosan ezt a közeli távolságot próbálják látni, ez </a:t>
            </a:r>
            <a:r>
              <a:rPr lang="hu-HU" b="1" dirty="0"/>
              <a:t>megnöveli a szem terhelését</a:t>
            </a:r>
            <a:r>
              <a:rPr lang="hu-HU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Ha a szemek hosszú időn keresztül ilyen </a:t>
            </a:r>
            <a:r>
              <a:rPr lang="hu-HU" dirty="0" err="1"/>
              <a:t>közelre</a:t>
            </a:r>
            <a:r>
              <a:rPr lang="hu-HU" dirty="0"/>
              <a:t> fókuszálnak, az hozzájárulhat a szemgolyó </a:t>
            </a:r>
            <a:r>
              <a:rPr lang="hu-HU" b="1" dirty="0"/>
              <a:t>hosszabbodásához</a:t>
            </a:r>
            <a:r>
              <a:rPr lang="hu-HU" dirty="0"/>
              <a:t>, ami a </a:t>
            </a:r>
            <a:r>
              <a:rPr lang="hu-HU" dirty="0" err="1"/>
              <a:t>myopia</a:t>
            </a:r>
            <a:r>
              <a:rPr lang="hu-HU" dirty="0"/>
              <a:t> kialakulásához és fokozódásához vezethet.</a:t>
            </a:r>
          </a:p>
          <a:p>
            <a:pPr>
              <a:buFont typeface="+mj-lt"/>
              <a:buAutoNum type="arabicPeriod"/>
            </a:pPr>
            <a:r>
              <a:rPr lang="hu-HU" b="1" dirty="0"/>
              <a:t>Csökkent idő a távoli fókuszálásra: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 digitális eszközök használata csökkenti azt az időt, amit a szemek távoli tárgyakra fókuszálva töltenek. Ez fontos, mert </a:t>
            </a:r>
            <a:r>
              <a:rPr lang="hu-HU" b="1" dirty="0"/>
              <a:t>a távoli fókuszálás</a:t>
            </a:r>
            <a:r>
              <a:rPr lang="hu-HU" dirty="0"/>
              <a:t> segít megelőzni a szemgolyó túlzott meghosszabbodását, és hozzájárul a szem egészségéhez.</a:t>
            </a:r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Ha a gyerekek és fiatalok túl sok időt töltenek a telefon előtt, kevesebb időt töltenek szabadtéri aktivitásokkal, ahol távolra kell nézniük. A szabadtéri játék és a távoli fókuszálás segíthet </a:t>
            </a:r>
            <a:r>
              <a:rPr lang="hu-HU" b="1" dirty="0"/>
              <a:t>lassítani a </a:t>
            </a:r>
            <a:r>
              <a:rPr lang="hu-HU" b="1" dirty="0" err="1"/>
              <a:t>myopia</a:t>
            </a:r>
            <a:r>
              <a:rPr lang="hu-HU" b="1" dirty="0"/>
              <a:t> kialakulását</a:t>
            </a:r>
            <a:r>
              <a:rPr lang="hu-HU" dirty="0"/>
              <a:t>.</a:t>
            </a:r>
          </a:p>
          <a:p>
            <a:pPr>
              <a:buFont typeface="+mj-lt"/>
              <a:buAutoNum type="arabicPeriod"/>
            </a:pPr>
            <a:r>
              <a:rPr lang="hu-HU" b="1" dirty="0"/>
              <a:t>Túlerőltetés és szemfáradtság: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 hosszú ideig tartó telefonhasználat miatt a szemek </a:t>
            </a:r>
            <a:r>
              <a:rPr lang="hu-HU" b="1" dirty="0"/>
              <a:t>elfáradhatnak</a:t>
            </a:r>
            <a:r>
              <a:rPr lang="hu-HU" dirty="0"/>
              <a:t>, és a szemfáradtság is hozzájárulhat a látásromláshoz. A képernyőn való hosszan tartó koncentrálás nemcsak a szemeket terheli meg, hanem a szem körüli izmokat is, amelyek folyamatosan dolgoznak, hogy a </a:t>
            </a:r>
            <a:r>
              <a:rPr lang="hu-HU" dirty="0" err="1"/>
              <a:t>közelre</a:t>
            </a:r>
            <a:r>
              <a:rPr lang="hu-HU" dirty="0"/>
              <a:t> fókuszáljanak.</a:t>
            </a:r>
          </a:p>
          <a:p>
            <a:pPr>
              <a:buFont typeface="+mj-lt"/>
              <a:buAutoNum type="arabicPeriod"/>
            </a:pPr>
            <a:r>
              <a:rPr lang="hu-HU" b="1" dirty="0"/>
              <a:t>"Digital </a:t>
            </a:r>
            <a:r>
              <a:rPr lang="hu-HU" b="1" dirty="0" err="1"/>
              <a:t>Eye</a:t>
            </a:r>
            <a:r>
              <a:rPr lang="hu-HU" b="1" dirty="0"/>
              <a:t> </a:t>
            </a:r>
            <a:r>
              <a:rPr lang="hu-HU" b="1" dirty="0" err="1"/>
              <a:t>Strain</a:t>
            </a:r>
            <a:r>
              <a:rPr lang="hu-HU" b="1" dirty="0"/>
              <a:t>" (digitális szemfáradtság):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Az emberek gyakran tapasztalják, hogy a hosszú telefonhasználat vagy </a:t>
            </a:r>
            <a:r>
              <a:rPr lang="hu-HU" dirty="0" err="1"/>
              <a:t>számítógépezés</a:t>
            </a:r>
            <a:r>
              <a:rPr lang="hu-HU" dirty="0"/>
              <a:t> után </a:t>
            </a:r>
            <a:r>
              <a:rPr lang="hu-HU" b="1" dirty="0"/>
              <a:t>száraz szemek</a:t>
            </a:r>
            <a:r>
              <a:rPr lang="hu-HU" dirty="0"/>
              <a:t>, </a:t>
            </a:r>
            <a:r>
              <a:rPr lang="hu-HU" b="1" dirty="0"/>
              <a:t>fejfájás</a:t>
            </a:r>
            <a:r>
              <a:rPr lang="hu-HU" dirty="0"/>
              <a:t>, </a:t>
            </a:r>
            <a:r>
              <a:rPr lang="hu-HU" b="1" dirty="0"/>
              <a:t>homályos látás</a:t>
            </a:r>
            <a:r>
              <a:rPr lang="hu-HU" dirty="0"/>
              <a:t> és </a:t>
            </a:r>
            <a:r>
              <a:rPr lang="hu-HU" b="1" dirty="0"/>
              <a:t>szemirritáció</a:t>
            </a:r>
            <a:r>
              <a:rPr lang="hu-HU" dirty="0"/>
              <a:t> jelentkezik. Ez a </a:t>
            </a:r>
            <a:r>
              <a:rPr lang="hu-HU" b="1" dirty="0"/>
              <a:t>digitális szemfáradtság</a:t>
            </a:r>
            <a:r>
              <a:rPr lang="hu-HU" dirty="0"/>
              <a:t>, ami nemcsak a komfortérzetet rontja, hanem hozzájárulhat a szemproblémák kialakulásához, különösen akkor, ha a szem folyamatosan </a:t>
            </a:r>
            <a:r>
              <a:rPr lang="hu-HU" dirty="0" err="1"/>
              <a:t>közelre</a:t>
            </a:r>
            <a:r>
              <a:rPr lang="hu-HU" dirty="0"/>
              <a:t> fókuszál.</a:t>
            </a:r>
          </a:p>
        </p:txBody>
      </p:sp>
    </p:spTree>
    <p:extLst>
      <p:ext uri="{BB962C8B-B14F-4D97-AF65-F5344CB8AC3E}">
        <p14:creationId xmlns:p14="http://schemas.microsoft.com/office/powerpoint/2010/main" val="2088997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ACB36D-37CA-975D-5C35-845E2442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4267" y="299136"/>
            <a:ext cx="12462234" cy="1325563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Hogyan csökkenthető a telefonhasználat hatása a </a:t>
            </a:r>
            <a:r>
              <a:rPr lang="hu-HU" b="1" dirty="0" err="1"/>
              <a:t>myopiára</a:t>
            </a:r>
            <a:r>
              <a:rPr lang="hu-HU" b="1" dirty="0"/>
              <a:t>?</a:t>
            </a:r>
            <a:br>
              <a:rPr lang="hu-HU" b="1" dirty="0"/>
            </a:br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525176D5-E8FC-02C7-E872-97ED564E4C9A}"/>
              </a:ext>
            </a:extLst>
          </p:cNvPr>
          <p:cNvSpPr txBox="1"/>
          <p:nvPr/>
        </p:nvSpPr>
        <p:spPr>
          <a:xfrm>
            <a:off x="944217" y="1800795"/>
            <a:ext cx="1070444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hu-HU" b="1" dirty="0"/>
              <a:t>A 20-20-5 szabály alkalmazása: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Minden 20 perc telefonhasználat után nézzünk el legalább 20 másodpercig egy </a:t>
            </a:r>
            <a:r>
              <a:rPr lang="hu-HU" dirty="0" err="1"/>
              <a:t>legaláb</a:t>
            </a:r>
            <a:r>
              <a:rPr lang="hu-HU" dirty="0"/>
              <a:t> 5 méter távolságra lévő tárgyra. Ez segíthet pihentetni a szemet, és megakadályozza a túlzott terhelést.</a:t>
            </a:r>
          </a:p>
          <a:p>
            <a:pPr lvl="1"/>
            <a:endParaRPr lang="hu-HU" dirty="0"/>
          </a:p>
          <a:p>
            <a:pPr>
              <a:buFont typeface="+mj-lt"/>
              <a:buAutoNum type="arabicPeriod"/>
            </a:pPr>
            <a:r>
              <a:rPr lang="hu-HU" b="1" dirty="0"/>
              <a:t>Szabadtéri időtöltés: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 kutatások azt mutatják, hogy a </a:t>
            </a:r>
            <a:r>
              <a:rPr lang="hu-HU" b="1" dirty="0"/>
              <a:t>szabadtéri játékok</a:t>
            </a:r>
            <a:r>
              <a:rPr lang="hu-HU" dirty="0"/>
              <a:t> és tevékenységek segíthetnek a </a:t>
            </a:r>
            <a:r>
              <a:rPr lang="hu-HU" dirty="0" err="1"/>
              <a:t>myopia</a:t>
            </a:r>
            <a:r>
              <a:rPr lang="hu-HU" dirty="0"/>
              <a:t> lassításában, mivel a távoli fókuszálás és a természetes fény jótékony hatással van a szemek fejlődésére.</a:t>
            </a:r>
          </a:p>
          <a:p>
            <a:pPr lvl="1"/>
            <a:endParaRPr lang="hu-HU" dirty="0"/>
          </a:p>
          <a:p>
            <a:pPr>
              <a:buFont typeface="+mj-lt"/>
              <a:buAutoNum type="arabicPeriod"/>
            </a:pPr>
            <a:r>
              <a:rPr lang="hu-HU" b="1" dirty="0"/>
              <a:t>Rendszeres szemvizsgálatok:</a:t>
            </a:r>
            <a:endParaRPr lang="hu-HU" dirty="0"/>
          </a:p>
          <a:p>
            <a:pPr marL="742950" lvl="1" indent="-285750">
              <a:buFont typeface="+mj-lt"/>
              <a:buAutoNum type="arabicPeriod"/>
            </a:pPr>
            <a:r>
              <a:rPr lang="hu-HU" dirty="0"/>
              <a:t>A gyerekek és fiatalok számára különösen fontos a rendszeres szemvizsgálat, hogy a szemész időben észlelje a </a:t>
            </a:r>
            <a:r>
              <a:rPr lang="hu-HU" dirty="0" err="1"/>
              <a:t>myopiát</a:t>
            </a:r>
            <a:r>
              <a:rPr lang="hu-HU" dirty="0"/>
              <a:t>, és szükség esetén megfelelő kezelést javasoljon.</a:t>
            </a:r>
          </a:p>
        </p:txBody>
      </p:sp>
    </p:spTree>
    <p:extLst>
      <p:ext uri="{BB962C8B-B14F-4D97-AF65-F5344CB8AC3E}">
        <p14:creationId xmlns:p14="http://schemas.microsoft.com/office/powerpoint/2010/main" val="302717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8BFF08-A936-36EA-BE27-936C48051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417"/>
            <a:ext cx="10515600" cy="1325563"/>
          </a:xfrm>
        </p:spPr>
        <p:txBody>
          <a:bodyPr/>
          <a:lstStyle/>
          <a:p>
            <a:pPr algn="ctr"/>
            <a:r>
              <a:rPr lang="hu-HU" dirty="0" err="1"/>
              <a:t>Myopia</a:t>
            </a:r>
            <a:r>
              <a:rPr lang="hu-HU" dirty="0"/>
              <a:t> kezelés lehetőségek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19E2F1E-5B49-043F-4442-4060E4867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Szemüveg/kontaktlencse</a:t>
            </a:r>
          </a:p>
          <a:p>
            <a:pPr lvl="1"/>
            <a:r>
              <a:rPr lang="hu-HU" dirty="0"/>
              <a:t>mínuszos</a:t>
            </a:r>
          </a:p>
          <a:p>
            <a:pPr marL="457200" lvl="1" indent="0">
              <a:buNone/>
            </a:pPr>
            <a:endParaRPr lang="hu-HU" dirty="0"/>
          </a:p>
          <a:p>
            <a:r>
              <a:rPr lang="hu-HU" dirty="0"/>
              <a:t>Éjszakai kontaktlencse</a:t>
            </a:r>
          </a:p>
          <a:p>
            <a:pPr lvl="1"/>
            <a:r>
              <a:rPr lang="hu-HU" dirty="0"/>
              <a:t>éjszakai </a:t>
            </a:r>
            <a:r>
              <a:rPr lang="hu-HU" dirty="0" err="1"/>
              <a:t>viselésű</a:t>
            </a:r>
            <a:r>
              <a:rPr lang="hu-HU" dirty="0"/>
              <a:t> kemény lencsék, amelyek ideiglenesen megváltoztatják a szaruhártya alakját, nappali éles látást biztosítva</a:t>
            </a:r>
          </a:p>
          <a:p>
            <a:pPr marL="457200" lvl="1" indent="0">
              <a:buNone/>
            </a:pPr>
            <a:endParaRPr lang="hu-HU" dirty="0"/>
          </a:p>
          <a:p>
            <a:r>
              <a:rPr lang="hu-HU" dirty="0"/>
              <a:t>Szemcsepp (atropin)</a:t>
            </a:r>
          </a:p>
          <a:p>
            <a:pPr lvl="1"/>
            <a:r>
              <a:rPr lang="hu-HU" dirty="0"/>
              <a:t>hatására a pupilla kitágul és a szem akkomodációs képessége csökken</a:t>
            </a:r>
          </a:p>
          <a:p>
            <a:pPr marL="457200" lvl="1" indent="0">
              <a:buNone/>
            </a:pPr>
            <a:endParaRPr lang="hu-HU" dirty="0"/>
          </a:p>
          <a:p>
            <a:r>
              <a:rPr lang="hu-HU" dirty="0"/>
              <a:t>Szemműtét felnőtt korban</a:t>
            </a:r>
          </a:p>
        </p:txBody>
      </p:sp>
    </p:spTree>
    <p:extLst>
      <p:ext uri="{BB962C8B-B14F-4D97-AF65-F5344CB8AC3E}">
        <p14:creationId xmlns:p14="http://schemas.microsoft.com/office/powerpoint/2010/main" val="3892345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3389FE34-48C8-303D-D42B-5A9EE8D8F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229" y="1927168"/>
            <a:ext cx="10515600" cy="4351338"/>
          </a:xfrm>
        </p:spPr>
        <p:txBody>
          <a:bodyPr/>
          <a:lstStyle/>
          <a:p>
            <a:r>
              <a:rPr lang="hu-HU" dirty="0"/>
              <a:t>Speciális szemüveg lencsék/kontaktlencsék</a:t>
            </a:r>
          </a:p>
          <a:p>
            <a:pPr lvl="1"/>
            <a:r>
              <a:rPr lang="hu-HU" dirty="0"/>
              <a:t>DIMS (</a:t>
            </a:r>
            <a:r>
              <a:rPr lang="hu-HU" dirty="0" err="1"/>
              <a:t>Defocus</a:t>
            </a:r>
            <a:r>
              <a:rPr lang="hu-HU" dirty="0"/>
              <a:t> </a:t>
            </a:r>
            <a:r>
              <a:rPr lang="hu-HU" dirty="0" err="1"/>
              <a:t>Incorporated</a:t>
            </a:r>
            <a:r>
              <a:rPr lang="hu-HU" dirty="0"/>
              <a:t> </a:t>
            </a:r>
            <a:r>
              <a:rPr lang="hu-HU" dirty="0" err="1"/>
              <a:t>Multiple</a:t>
            </a:r>
            <a:r>
              <a:rPr lang="hu-HU" dirty="0"/>
              <a:t> </a:t>
            </a:r>
            <a:r>
              <a:rPr lang="hu-HU" dirty="0" err="1"/>
              <a:t>Segments</a:t>
            </a:r>
            <a:r>
              <a:rPr lang="hu-HU" dirty="0"/>
              <a:t>) lencse</a:t>
            </a:r>
          </a:p>
          <a:p>
            <a:pPr lvl="1"/>
            <a:r>
              <a:rPr lang="hu-HU" dirty="0"/>
              <a:t>Okos szemüveglencse, amelynek kétféle része van:</a:t>
            </a:r>
          </a:p>
          <a:p>
            <a:pPr marL="457200" lvl="1" indent="0">
              <a:buNone/>
            </a:pPr>
            <a:r>
              <a:rPr lang="hu-HU" dirty="0"/>
              <a:t>1️⃣ Középső rész – Ez úgy működik, mint egy hagyományos szemüveg, és élesen lát vele a gyermek</a:t>
            </a:r>
          </a:p>
          <a:p>
            <a:pPr marL="457200" lvl="1" indent="0">
              <a:buNone/>
            </a:pPr>
            <a:r>
              <a:rPr lang="hu-HU" dirty="0"/>
              <a:t>2️⃣ Külső rész – Apró, speciális lencseszegmenseket tartalmaz, amelyek egy kicsit másképp irányítják a </a:t>
            </a:r>
            <a:r>
              <a:rPr lang="hu-HU"/>
              <a:t>fényt.</a:t>
            </a:r>
          </a:p>
          <a:p>
            <a:pPr marL="457200" lvl="1" indent="0">
              <a:buNone/>
            </a:pPr>
            <a:r>
              <a:rPr lang="hu-HU" dirty="0"/>
              <a:t>💡 Ez azért fontos, mert így a szem nem kap olyan ingert, hogy tovább növekedjen, ami a rövidlátás súlyosbodását okozná</a:t>
            </a:r>
          </a:p>
          <a:p>
            <a:pPr marL="457200" lvl="1" indent="0">
              <a:buNone/>
            </a:pPr>
            <a:endParaRPr lang="hu-HU" dirty="0"/>
          </a:p>
          <a:p>
            <a:pPr marL="457200" lvl="1" indent="0">
              <a:buNone/>
            </a:pPr>
            <a:r>
              <a:rPr lang="hu-HU" sz="1600" dirty="0"/>
              <a:t>Akár 50 – 60 %-kal csökkenti a </a:t>
            </a:r>
            <a:r>
              <a:rPr lang="hu-HU" sz="1600" dirty="0" err="1"/>
              <a:t>myopia</a:t>
            </a:r>
            <a:r>
              <a:rPr lang="hu-HU" sz="1600" dirty="0"/>
              <a:t> progresszióját</a:t>
            </a:r>
          </a:p>
          <a:p>
            <a:endParaRPr lang="hu-HU" dirty="0"/>
          </a:p>
        </p:txBody>
      </p:sp>
      <p:sp>
        <p:nvSpPr>
          <p:cNvPr id="4" name="Cím 1">
            <a:extLst>
              <a:ext uri="{FF2B5EF4-FFF2-40B4-BE49-F238E27FC236}">
                <a16:creationId xmlns:a16="http://schemas.microsoft.com/office/drawing/2014/main" id="{CD719874-1250-8F39-07DD-206696C36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575"/>
            <a:ext cx="10515600" cy="1325563"/>
          </a:xfrm>
        </p:spPr>
        <p:txBody>
          <a:bodyPr/>
          <a:lstStyle/>
          <a:p>
            <a:pPr algn="ctr"/>
            <a:r>
              <a:rPr lang="hu-HU" dirty="0" err="1"/>
              <a:t>Myopia</a:t>
            </a:r>
            <a:r>
              <a:rPr lang="hu-HU" dirty="0"/>
              <a:t> kontroll lehetőségek</a:t>
            </a:r>
          </a:p>
        </p:txBody>
      </p:sp>
      <p:pic>
        <p:nvPicPr>
          <p:cNvPr id="1026" name="Picture 2" descr="DIMS Glasses Effective at Slowing Childhood Myopia">
            <a:extLst>
              <a:ext uri="{FF2B5EF4-FFF2-40B4-BE49-F238E27FC236}">
                <a16:creationId xmlns:a16="http://schemas.microsoft.com/office/drawing/2014/main" id="{543378F2-BCF0-D8DC-17FB-9CE277F56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097" y="5021265"/>
            <a:ext cx="1652674" cy="1616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353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782</Words>
  <Application>Microsoft Office PowerPoint</Application>
  <PresentationFormat>Szélesvásznú</PresentationFormat>
  <Paragraphs>57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Office-téma</vt:lpstr>
      <vt:lpstr>Myopia kontroll</vt:lpstr>
      <vt:lpstr>Myopia</vt:lpstr>
      <vt:lpstr>PowerPoint-bemutató</vt:lpstr>
      <vt:lpstr>Hogyan változik a myopia a gyermekkor során? </vt:lpstr>
      <vt:lpstr>Hogyan befolyásolja a telefonhasználat a myopiát? </vt:lpstr>
      <vt:lpstr>Hogyan csökkenthető a telefonhasználat hatása a myopiára? </vt:lpstr>
      <vt:lpstr>Myopia kezelés lehetőségek</vt:lpstr>
      <vt:lpstr>Myopia kontroll lehetőségek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toth.agnes</dc:creator>
  <cp:lastModifiedBy>toth.agnes</cp:lastModifiedBy>
  <cp:revision>3</cp:revision>
  <dcterms:created xsi:type="dcterms:W3CDTF">2025-03-21T23:24:12Z</dcterms:created>
  <dcterms:modified xsi:type="dcterms:W3CDTF">2025-03-24T08:31:57Z</dcterms:modified>
</cp:coreProperties>
</file>